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490" r:id="rId5"/>
    <p:sldId id="450" r:id="rId6"/>
    <p:sldId id="290" r:id="rId7"/>
    <p:sldId id="451" r:id="rId8"/>
    <p:sldId id="469" r:id="rId9"/>
    <p:sldId id="470" r:id="rId10"/>
    <p:sldId id="488" r:id="rId11"/>
    <p:sldId id="279" r:id="rId12"/>
    <p:sldId id="297" r:id="rId13"/>
    <p:sldId id="413" r:id="rId14"/>
    <p:sldId id="415" r:id="rId15"/>
    <p:sldId id="416" r:id="rId16"/>
    <p:sldId id="417" r:id="rId17"/>
    <p:sldId id="418" r:id="rId18"/>
    <p:sldId id="425" r:id="rId19"/>
    <p:sldId id="426" r:id="rId20"/>
    <p:sldId id="427" r:id="rId21"/>
    <p:sldId id="420" r:id="rId22"/>
    <p:sldId id="422" r:id="rId23"/>
    <p:sldId id="423" r:id="rId24"/>
    <p:sldId id="421" r:id="rId25"/>
    <p:sldId id="424" r:id="rId26"/>
    <p:sldId id="396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332" r:id="rId38"/>
    <p:sldId id="334" r:id="rId39"/>
    <p:sldId id="26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don Gonzalez, Oscar (Mineral Resources, Kensington)" initials="RGO(RK" lastIdx="1" clrIdx="0">
    <p:extLst>
      <p:ext uri="{19B8F6BF-5375-455C-9EA6-DF929625EA0E}">
        <p15:presenceInfo xmlns:p15="http://schemas.microsoft.com/office/powerpoint/2012/main" userId="S-1-5-21-61289985-2027487937-1858953157-5159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2" autoAdjust="0"/>
    <p:restoredTop sz="89368" autoAdjust="0"/>
  </p:normalViewPr>
  <p:slideViewPr>
    <p:cSldViewPr snapToGrid="0" snapToObjects="1">
      <p:cViewPr varScale="1">
        <p:scale>
          <a:sx n="127" d="100"/>
          <a:sy n="127" d="100"/>
        </p:scale>
        <p:origin x="1648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86E26-0E7B-43B7-80A6-716256148459}" type="datetimeFigureOut">
              <a:rPr lang="en-AU" smtClean="0"/>
              <a:t>16/3/22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781F5-EA0A-48EC-9CE6-386BCC3B31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24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49C27-A5A4-5B4D-913D-9738CE937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1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281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08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487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476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66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4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32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12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latin typeface="Interstate-Regular"/>
                <a:cs typeface="Interstate-Regular"/>
              </a:rPr>
              <a:t>Aims &amp; Learning Outcomes</a:t>
            </a:r>
            <a:endParaRPr lang="en-US" sz="2000" b="1" dirty="0">
              <a:latin typeface="Interstate-Regular"/>
              <a:cs typeface="Interstate-Regular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24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  <a:latin typeface="Interstate-Regular"/>
                <a:cs typeface="Interstate-Regular"/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273423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  <a:latin typeface="Interstate-Regular"/>
                <a:cs typeface="Interstate-Regular"/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3145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al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96963" y="2558769"/>
            <a:ext cx="6950075" cy="216647"/>
          </a:xfrm>
        </p:spPr>
        <p:txBody>
          <a:bodyPr>
            <a:noAutofit/>
          </a:bodyPr>
          <a:lstStyle>
            <a:lvl1pPr marL="0" indent="0" algn="ctr">
              <a:buClr>
                <a:srgbClr val="A40F6C"/>
              </a:buClr>
              <a:buFontTx/>
              <a:buNone/>
              <a:defRPr sz="2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53183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7" y="1739095"/>
            <a:ext cx="3668070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7" y="1414124"/>
            <a:ext cx="3668070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71BCA1-79EC-4C05-85EC-C804331AB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284" y="1733377"/>
            <a:ext cx="393436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910B23-3A9D-42CB-B852-E98310CA4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284" y="1408406"/>
            <a:ext cx="393436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960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754A9D5-869E-4F1F-8373-2DD1F939E7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107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FA9602-F771-42CC-A6BF-D4D59F4BA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9107" y="1439605"/>
            <a:ext cx="2690363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EB96FD6-163B-4C0A-B356-29F4F093B0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2857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CE4B7C9-D539-4B46-ABDF-B78FAD70F2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9098" y="1436240"/>
            <a:ext cx="2690363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2801875-C807-48A8-87B4-5918B54142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6608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CD1EB4-1B1D-4941-9B2A-2AEA08EE0B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26608" y="1439605"/>
            <a:ext cx="2683217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361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7" y="2706124"/>
            <a:ext cx="3668070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7" y="2381153"/>
            <a:ext cx="3668070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71BCA1-79EC-4C05-85EC-C804331AB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284" y="2700406"/>
            <a:ext cx="393436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910B23-3A9D-42CB-B852-E98310CA4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284" y="2375435"/>
            <a:ext cx="393436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BB45149-3FD2-4C36-90F5-1A54B187E6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177" y="1431007"/>
            <a:ext cx="7773472" cy="8457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1124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3/16/22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78" r:id="rId5"/>
    <p:sldLayoutId id="2147483673" r:id="rId6"/>
    <p:sldLayoutId id="2147483675" r:id="rId7"/>
    <p:sldLayoutId id="2147483674" r:id="rId8"/>
    <p:sldLayoutId id="2147483661" r:id="rId9"/>
    <p:sldLayoutId id="2147483660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2" r:id="rId16"/>
    <p:sldLayoutId id="2147483668" r:id="rId17"/>
    <p:sldLayoutId id="2147483669" r:id="rId18"/>
    <p:sldLayoutId id="2147483670" r:id="rId19"/>
    <p:sldLayoutId id="2147483657" r:id="rId20"/>
    <p:sldLayoutId id="2147483672" r:id="rId21"/>
    <p:sldLayoutId id="2147483677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ng@datamettle.com" TargetMode="External"/><Relationship Id="rId2" Type="http://schemas.openxmlformats.org/officeDocument/2006/relationships/hyperlink" Target="mailto:Jeremy@datamettle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ce.com/30417-parallax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10.3/manage-data/raster-and-images/what-is-raster-data.htm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ri.com/arcgis-blog/wp-content/uploads/2017/12/blogoverview_smal_c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m.gov.au/education/fundamentals-mapping/datums/datums-explained-more-detai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e-skills/13-spatial-data/blob/master/program/01_introspatialdata.m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ore-skills/13-spatial-data/blob/master/program/02_usingspatialdata.m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m.gov.au/education/fundamentals-mapping/projections" TargetMode="External"/><Relationship Id="rId2" Type="http://schemas.openxmlformats.org/officeDocument/2006/relationships/hyperlink" Target="https://www.icsm.gov.au/education/fundamentals-mapping/datums/datums-explained-more-detai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gif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hapely.readthedocs.io/en/latest/" TargetMode="External"/><Relationship Id="rId2" Type="http://schemas.openxmlformats.org/officeDocument/2006/relationships/hyperlink" Target="https://docs.scipy.org/doc/scipy-0.14.0/reference/spatial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hyperlink" Target="https://geopy.readthedocs.io/en/stable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re-skills/13-spatial-data/blob/master/program/05_closeout.md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hyperlink" Target="https://github.com/core-skills/13-spatial-data/blob/master/program/00_overview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Special </a:t>
            </a:r>
            <a:r>
              <a:rPr lang="en-US" b="1"/>
              <a:t>Data Types: </a:t>
            </a:r>
            <a:r>
              <a:rPr lang="en-US" b="1" dirty="0"/>
              <a:t>Spatial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97279" y="3568242"/>
            <a:ext cx="2620822" cy="256583"/>
          </a:xfrm>
        </p:spPr>
        <p:txBody>
          <a:bodyPr>
            <a:noAutofit/>
          </a:bodyPr>
          <a:lstStyle/>
          <a:p>
            <a:r>
              <a:rPr lang="en-AU" sz="1300" dirty="0"/>
              <a:t>Jeremy Mitchell &amp; Ying Yap</a:t>
            </a:r>
            <a:endParaRPr lang="en-US" sz="1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Day 13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97278" y="4081407"/>
            <a:ext cx="3404595" cy="3188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jeremy@datamettle.com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ying@datamettle.com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297279" y="3824825"/>
            <a:ext cx="3404594" cy="256582"/>
          </a:xfrm>
        </p:spPr>
        <p:txBody>
          <a:bodyPr>
            <a:noAutofit/>
          </a:bodyPr>
          <a:lstStyle/>
          <a:p>
            <a:r>
              <a:rPr lang="en-AU" sz="1200" dirty="0"/>
              <a:t>Data Mettle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943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985503"/>
          </a:xfrm>
        </p:spPr>
        <p:txBody>
          <a:bodyPr>
            <a:normAutofit/>
          </a:bodyPr>
          <a:lstStyle/>
          <a:p>
            <a:r>
              <a:rPr lang="en-US" dirty="0"/>
              <a:t>Space</a:t>
            </a:r>
          </a:p>
          <a:p>
            <a:r>
              <a:rPr lang="en-US" dirty="0"/>
              <a:t>Location</a:t>
            </a:r>
          </a:p>
          <a:p>
            <a:r>
              <a:rPr lang="en-US" dirty="0"/>
              <a:t>Distance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can be described as:</a:t>
            </a:r>
          </a:p>
          <a:p>
            <a:pPr lvl="1"/>
            <a:r>
              <a:rPr lang="en-US" sz="1400" dirty="0"/>
              <a:t>Absolute</a:t>
            </a:r>
          </a:p>
          <a:p>
            <a:pPr lvl="1"/>
            <a:r>
              <a:rPr lang="en-US" sz="1400" dirty="0"/>
              <a:t>Relative</a:t>
            </a:r>
          </a:p>
          <a:p>
            <a:pPr lvl="1"/>
            <a:r>
              <a:rPr lang="en-US" sz="1400" dirty="0"/>
              <a:t>Cognitive</a:t>
            </a:r>
          </a:p>
          <a:p>
            <a:pPr lvl="1"/>
            <a:r>
              <a:rPr lang="en-US" sz="1400" dirty="0"/>
              <a:t>Nominal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concepts for spatial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8D2EA7-F278-2245-A2BD-BAAB8D4E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26" y="1125415"/>
            <a:ext cx="5110416" cy="3498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005AF-B802-3F4D-8DB3-A77453704EF5}"/>
              </a:ext>
            </a:extLst>
          </p:cNvPr>
          <p:cNvSpPr txBox="1"/>
          <p:nvPr/>
        </p:nvSpPr>
        <p:spPr>
          <a:xfrm>
            <a:off x="6021020" y="4724598"/>
            <a:ext cx="30155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From: </a:t>
            </a:r>
            <a:r>
              <a:rPr lang="en-US" sz="1050" dirty="0">
                <a:hlinkClick r:id="rId3"/>
              </a:rPr>
              <a:t>https://www.space.com/30417-parallax.html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0129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6950075" cy="2912418"/>
          </a:xfrm>
        </p:spPr>
        <p:txBody>
          <a:bodyPr>
            <a:normAutofit/>
          </a:bodyPr>
          <a:lstStyle/>
          <a:p>
            <a:r>
              <a:rPr lang="en-US" dirty="0"/>
              <a:t>Absolute space</a:t>
            </a:r>
          </a:p>
          <a:p>
            <a:pPr lvl="1"/>
            <a:r>
              <a:rPr lang="en-US" sz="1400" dirty="0"/>
              <a:t>mathematical space, things are given an (x, y, z) tuple and positions are unambiguous.</a:t>
            </a:r>
          </a:p>
          <a:p>
            <a:endParaRPr lang="en-US" dirty="0"/>
          </a:p>
          <a:p>
            <a:r>
              <a:rPr lang="en-US" dirty="0"/>
              <a:t>Relative space</a:t>
            </a:r>
          </a:p>
          <a:p>
            <a:pPr lvl="1"/>
            <a:r>
              <a:rPr lang="en-US" sz="1400" dirty="0"/>
              <a:t>Topological space, can be thought of as relative space. Used to represent connectivity between features of the world</a:t>
            </a:r>
          </a:p>
          <a:p>
            <a:endParaRPr lang="en-US" dirty="0"/>
          </a:p>
          <a:p>
            <a:r>
              <a:rPr lang="en-US" dirty="0"/>
              <a:t>Cognitive space </a:t>
            </a:r>
          </a:p>
          <a:p>
            <a:pPr lvl="1"/>
            <a:r>
              <a:rPr lang="en-US" sz="1400" dirty="0"/>
              <a:t>reflects people’s beliefs, experiences and perceptions about places.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concepts for spatial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Space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372314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965207" cy="2912418"/>
          </a:xfrm>
        </p:spPr>
        <p:txBody>
          <a:bodyPr>
            <a:noAutofit/>
          </a:bodyPr>
          <a:lstStyle/>
          <a:p>
            <a:r>
              <a:rPr lang="en-US" sz="1200" dirty="0"/>
              <a:t>Absolute</a:t>
            </a:r>
          </a:p>
          <a:p>
            <a:pPr lvl="1"/>
            <a:r>
              <a:rPr lang="en-US" sz="1200" dirty="0"/>
              <a:t>an unambiguous descriptor of location, expressed as a coordinate. Can’t be confused with any other location.</a:t>
            </a:r>
          </a:p>
          <a:p>
            <a:pPr lvl="1"/>
            <a:r>
              <a:rPr lang="en-US" sz="1200" dirty="0"/>
              <a:t>Example:  Latitude and longitude.</a:t>
            </a:r>
          </a:p>
          <a:p>
            <a:r>
              <a:rPr lang="en-US" sz="1200" dirty="0"/>
              <a:t>Relative</a:t>
            </a:r>
          </a:p>
          <a:p>
            <a:pPr lvl="1"/>
            <a:r>
              <a:rPr lang="en-US" sz="1200" dirty="0"/>
              <a:t>Site (physical attributes of location) and situation (location relative to other places). </a:t>
            </a:r>
          </a:p>
          <a:p>
            <a:pPr lvl="1"/>
            <a:r>
              <a:rPr lang="en-US" sz="1200" dirty="0"/>
              <a:t>Example: Perth is located far from other cities, near raw materials etc. Or 191 St Georges Terrace</a:t>
            </a:r>
          </a:p>
          <a:p>
            <a:r>
              <a:rPr lang="en-US" sz="1200" dirty="0"/>
              <a:t>Cognitive</a:t>
            </a:r>
          </a:p>
          <a:p>
            <a:pPr lvl="1"/>
            <a:r>
              <a:rPr lang="en-US" sz="1200" dirty="0"/>
              <a:t>Compiled from personal knowledge, experiences, and impressions</a:t>
            </a:r>
          </a:p>
          <a:p>
            <a:pPr lvl="1"/>
            <a:r>
              <a:rPr lang="en-US" sz="1200" dirty="0"/>
              <a:t>Example: traditional knowledge of waterholes as a resource, then a stock route, then a 4WD track. Same physical location but different perception.</a:t>
            </a:r>
          </a:p>
          <a:p>
            <a:r>
              <a:rPr lang="en-US" sz="1200" dirty="0"/>
              <a:t>Nominal</a:t>
            </a:r>
          </a:p>
          <a:p>
            <a:pPr lvl="1"/>
            <a:r>
              <a:rPr lang="en-US" sz="1200" i="1" dirty="0"/>
              <a:t>Where were you when…? </a:t>
            </a:r>
            <a:r>
              <a:rPr lang="en-US" sz="1200" dirty="0"/>
              <a:t>Linking space and time.</a:t>
            </a:r>
          </a:p>
          <a:p>
            <a:pPr lvl="1"/>
            <a:r>
              <a:rPr lang="en-US" sz="1200" dirty="0"/>
              <a:t>Example: Where were you when you heard about 9/11?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concepts for spatial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253582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965207" cy="2912418"/>
          </a:xfrm>
        </p:spPr>
        <p:txBody>
          <a:bodyPr>
            <a:noAutofit/>
          </a:bodyPr>
          <a:lstStyle/>
          <a:p>
            <a:r>
              <a:rPr lang="en-US" dirty="0"/>
              <a:t>Absolute</a:t>
            </a:r>
          </a:p>
          <a:p>
            <a:pPr lvl="1"/>
            <a:r>
              <a:rPr lang="en-US" sz="1400" dirty="0"/>
              <a:t>a physical unit of measure Example: kilometers between two assets</a:t>
            </a:r>
          </a:p>
          <a:p>
            <a:endParaRPr lang="en-US" dirty="0"/>
          </a:p>
          <a:p>
            <a:r>
              <a:rPr lang="en-US" dirty="0"/>
              <a:t>Relative</a:t>
            </a:r>
          </a:p>
          <a:p>
            <a:pPr lvl="1"/>
            <a:r>
              <a:rPr lang="en-US" sz="1400" dirty="0"/>
              <a:t>Generally calculated using time, effort or cost (will differ from absolute – what happens when you go over a mountain range?). Example: voting maps sized by number of seats vs area.</a:t>
            </a:r>
          </a:p>
          <a:p>
            <a:r>
              <a:rPr lang="en-US" dirty="0"/>
              <a:t>Cognitive</a:t>
            </a:r>
          </a:p>
          <a:p>
            <a:pPr lvl="1"/>
            <a:r>
              <a:rPr lang="en-US" sz="1400" dirty="0"/>
              <a:t>Individual perception of distance. Example: driving in NZ vs driving in Australia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concepts for spatial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1808025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7965207" cy="2912418"/>
          </a:xfrm>
        </p:spPr>
        <p:txBody>
          <a:bodyPr>
            <a:noAutofit/>
          </a:bodyPr>
          <a:lstStyle/>
          <a:p>
            <a:r>
              <a:rPr lang="en-US" dirty="0"/>
              <a:t>Raster</a:t>
            </a:r>
          </a:p>
          <a:p>
            <a:r>
              <a:rPr lang="en-US" dirty="0"/>
              <a:t>Vector</a:t>
            </a:r>
            <a:endParaRPr lang="en-US" sz="1400" dirty="0"/>
          </a:p>
          <a:p>
            <a:r>
              <a:rPr lang="en-US" dirty="0"/>
              <a:t>Point clouds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Objects and attributes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3F81D7-4F64-F640-AF06-DEE15DDA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7" y="1309951"/>
            <a:ext cx="6528727" cy="33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2417184" cy="2912418"/>
          </a:xfrm>
        </p:spPr>
        <p:txBody>
          <a:bodyPr>
            <a:noAutofit/>
          </a:bodyPr>
          <a:lstStyle/>
          <a:p>
            <a:r>
              <a:rPr lang="en-US" dirty="0"/>
              <a:t>Regularly defined geographic space, often used for representing continuous phenomena. Example: orthophotos, remote sensing</a:t>
            </a:r>
          </a:p>
          <a:p>
            <a:r>
              <a:rPr lang="en-US" dirty="0">
                <a:solidFill>
                  <a:schemeClr val="accent2"/>
                </a:solidFill>
              </a:rPr>
              <a:t>Example Attribute:</a:t>
            </a:r>
            <a:r>
              <a:rPr lang="en-US" dirty="0"/>
              <a:t> elevation, temperature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74FC1A-25B6-D441-A4DA-18FA0E0C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752" y="963400"/>
            <a:ext cx="3442168" cy="2587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E67DB9-D326-AF40-A6DA-4EBCE0DD923C}"/>
              </a:ext>
            </a:extLst>
          </p:cNvPr>
          <p:cNvSpPr txBox="1"/>
          <p:nvPr/>
        </p:nvSpPr>
        <p:spPr>
          <a:xfrm>
            <a:off x="4388149" y="4785249"/>
            <a:ext cx="49234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From: </a:t>
            </a:r>
            <a:r>
              <a:rPr lang="en-US" sz="800" dirty="0">
                <a:hlinkClick r:id="rId3"/>
              </a:rPr>
              <a:t>https://desktop.arcgis.com/en/arcmap/10.3/manage-data/raster-and-images/what-is-raster-data.htm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C9D399-A0D4-EA4C-8835-02DFAD8CF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55" y="2956637"/>
            <a:ext cx="2590799" cy="16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2280023" cy="2912418"/>
          </a:xfrm>
        </p:spPr>
        <p:txBody>
          <a:bodyPr>
            <a:noAutofit/>
          </a:bodyPr>
          <a:lstStyle/>
          <a:p>
            <a:r>
              <a:rPr lang="en-US" sz="1400" dirty="0"/>
              <a:t>Defined as point, line, or polygon. Often used for representing discrete phenomena. Example: River locations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Example attribute:</a:t>
            </a:r>
            <a:r>
              <a:rPr lang="en-US" sz="1400" dirty="0"/>
              <a:t> Name of river, pH measurement, date of pH measurement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43452-CAB4-F24C-8B7F-22880976F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12" y="1414124"/>
            <a:ext cx="5970494" cy="30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89B21-AC81-F641-B9EB-B48F3DEF3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2188584" cy="2912418"/>
          </a:xfrm>
        </p:spPr>
        <p:txBody>
          <a:bodyPr>
            <a:noAutofit/>
          </a:bodyPr>
          <a:lstStyle/>
          <a:p>
            <a:r>
              <a:rPr lang="en-US" sz="1400" dirty="0"/>
              <a:t>Vector space representation of a 3D surface or object. Example: lidar data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accent2"/>
                </a:solidFill>
              </a:rPr>
              <a:t>Example attribute:</a:t>
            </a:r>
            <a:r>
              <a:rPr lang="en-US" sz="1400" dirty="0"/>
              <a:t> 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739F-4B1C-B443-9F42-85BD44490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Geospatial 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3F9AB-5EE0-A24D-951C-E0AC94421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Point clouds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D6B10-894F-4F46-B4D6-D71AAF982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9E5C1-BDEA-6B49-804A-DDC3D910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41" y="1052741"/>
            <a:ext cx="5134823" cy="3731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FD56F-5FB1-F44D-BD95-266EC4F1C7B2}"/>
              </a:ext>
            </a:extLst>
          </p:cNvPr>
          <p:cNvSpPr txBox="1"/>
          <p:nvPr/>
        </p:nvSpPr>
        <p:spPr>
          <a:xfrm>
            <a:off x="3783106" y="4848735"/>
            <a:ext cx="5360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https://www.esri.com/arcgis-blog/wp-content/uploads/2017/12/blogoverview_smal_cr.png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793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F2144-1D10-BB46-BF94-9093820057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964181"/>
            <a:ext cx="6950075" cy="1794966"/>
          </a:xfrm>
        </p:spPr>
        <p:txBody>
          <a:bodyPr/>
          <a:lstStyle/>
          <a:p>
            <a:r>
              <a:rPr lang="en-US" dirty="0"/>
              <a:t>Datum</a:t>
            </a:r>
          </a:p>
          <a:p>
            <a:r>
              <a:rPr lang="en-US" dirty="0"/>
              <a:t>Projection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7596-D28F-F149-96A3-D97D5EEB0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reference 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0BEA-AFCC-2644-A448-4DB8A24AA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3152221" cy="324971"/>
          </a:xfrm>
        </p:spPr>
        <p:txBody>
          <a:bodyPr/>
          <a:lstStyle/>
          <a:p>
            <a:r>
              <a:rPr lang="en-US" dirty="0"/>
              <a:t>A static reference surface for identifying locations on the earth.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A0E5D-36D5-8240-B115-8FB976B1A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10C86-FB9B-5B47-80EA-3BD152EC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13" y="193299"/>
            <a:ext cx="4572000" cy="2340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6B731-A499-7248-B385-A136C4E5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13" y="2660632"/>
            <a:ext cx="4572000" cy="23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F2144-1D10-BB46-BF94-9093820057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2849867" cy="1794966"/>
          </a:xfrm>
        </p:spPr>
        <p:txBody>
          <a:bodyPr/>
          <a:lstStyle/>
          <a:p>
            <a:r>
              <a:rPr lang="en-US" dirty="0"/>
              <a:t>A datum identifies how locations are specified on earth's surface.</a:t>
            </a:r>
          </a:p>
          <a:p>
            <a:r>
              <a:rPr lang="en-US" dirty="0"/>
              <a:t>A spheroid (or ellipsoid) is an approximation for the earth's surface, and acts as the reference for the datum.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7596-D28F-F149-96A3-D97D5EEB0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reference 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0BEA-AFCC-2644-A448-4DB8A24AA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Datum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A0E5D-36D5-8240-B115-8FB976B1A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A8D7B-1622-284A-93F6-5203E9B4C7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5239" y="1057633"/>
            <a:ext cx="3624680" cy="3508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52849-20AA-6F40-80B5-118EB8AFDBE8}"/>
              </a:ext>
            </a:extLst>
          </p:cNvPr>
          <p:cNvSpPr txBox="1"/>
          <p:nvPr/>
        </p:nvSpPr>
        <p:spPr>
          <a:xfrm>
            <a:off x="5830956" y="4638453"/>
            <a:ext cx="29223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From: </a:t>
            </a:r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https://www.icsm.gov.au/education/fundamentals-mapping/datums/datums-explained-more-detail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4780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5852-336D-415C-952A-9DFD2D1B8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/>
              <a:t>Schedule</a:t>
            </a:r>
          </a:p>
        </p:txBody>
      </p:sp>
      <p:pic>
        <p:nvPicPr>
          <p:cNvPr id="8" name="Picture 7" descr="CORE-Skills-ICONS-2.png">
            <a:extLst>
              <a:ext uri="{FF2B5EF4-FFF2-40B4-BE49-F238E27FC236}">
                <a16:creationId xmlns:a16="http://schemas.microsoft.com/office/drawing/2014/main" id="{600DE62E-9BF8-452C-9DB1-81B7FDBF7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03BAEB-6481-4499-B377-1E8F2BC3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117476"/>
              </p:ext>
            </p:extLst>
          </p:nvPr>
        </p:nvGraphicFramePr>
        <p:xfrm>
          <a:off x="1469249" y="1311606"/>
          <a:ext cx="6569432" cy="3168000"/>
        </p:xfrm>
        <a:graphic>
          <a:graphicData uri="http://schemas.openxmlformats.org/drawingml/2006/table">
            <a:tbl>
              <a:tblPr/>
              <a:tblGrid>
                <a:gridCol w="682868">
                  <a:extLst>
                    <a:ext uri="{9D8B030D-6E8A-4147-A177-3AD203B41FA5}">
                      <a16:colId xmlns:a16="http://schemas.microsoft.com/office/drawing/2014/main" val="2193013069"/>
                    </a:ext>
                  </a:extLst>
                </a:gridCol>
                <a:gridCol w="843915">
                  <a:extLst>
                    <a:ext uri="{9D8B030D-6E8A-4147-A177-3AD203B41FA5}">
                      <a16:colId xmlns:a16="http://schemas.microsoft.com/office/drawing/2014/main" val="946764761"/>
                    </a:ext>
                  </a:extLst>
                </a:gridCol>
                <a:gridCol w="3424865">
                  <a:extLst>
                    <a:ext uri="{9D8B030D-6E8A-4147-A177-3AD203B41FA5}">
                      <a16:colId xmlns:a16="http://schemas.microsoft.com/office/drawing/2014/main" val="3352068318"/>
                    </a:ext>
                  </a:extLst>
                </a:gridCol>
                <a:gridCol w="1617784">
                  <a:extLst>
                    <a:ext uri="{9D8B030D-6E8A-4147-A177-3AD203B41FA5}">
                      <a16:colId xmlns:a16="http://schemas.microsoft.com/office/drawing/2014/main" val="250882121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AWST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AEST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Agenda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Facilitator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635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 b="1"/>
                        <a:t>07:30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b="1"/>
                        <a:t>09:30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/>
                        <a:t>Q&amp;A, Issues &amp; Announcements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400" b="1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6271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 b="0"/>
                        <a:t>07:45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b="0"/>
                        <a:t>09:45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3"/>
                        </a:rPr>
                        <a:t>Introduction to spatial data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/>
                        <a:t>Ying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5093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09:00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11:00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/>
                        <a:t>Morning Tea</a:t>
                      </a:r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5053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09:15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11:15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/>
                        <a:t>Project Share (RTA)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/>
                        <a:t>Georgia Hamilton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26826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10:00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12:00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dirty="0">
                          <a:hlinkClick r:id="rId4"/>
                        </a:rPr>
                        <a:t>Using spatial data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/>
                        <a:t>Ying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52993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11:00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13:00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 dirty="0"/>
                        <a:t>Lunch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10587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11:45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13:45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to pitch a data science project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b="0" dirty="0"/>
                        <a:t>Jeremy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1427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13:15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15:15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/>
                        <a:t>Afternoon Tea</a:t>
                      </a:r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3754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13:30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15:30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/>
                        <a:t>Project pitch development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/>
                        <a:t>All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8907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14:45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16:45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Menti</a:t>
                      </a:r>
                      <a:r>
                        <a:rPr lang="en-AU" sz="14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feedback </a:t>
                      </a:r>
                      <a:r>
                        <a:rPr lang="en-AU" sz="1400" b="0" u="none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Closeout</a:t>
                      </a:r>
                      <a:endParaRPr lang="en-AU" sz="1400" b="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Tamryn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95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16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F2144-1D10-BB46-BF94-9093820057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3102554" cy="1794966"/>
          </a:xfrm>
        </p:spPr>
        <p:txBody>
          <a:bodyPr>
            <a:noAutofit/>
          </a:bodyPr>
          <a:lstStyle/>
          <a:p>
            <a:r>
              <a:rPr lang="en-US" dirty="0"/>
              <a:t>A projection specifies how to represent the features from a spheroidal surface on a flat plane. Types of projection techniques include:</a:t>
            </a:r>
          </a:p>
          <a:p>
            <a:pPr lvl="1"/>
            <a:r>
              <a:rPr lang="en-US" sz="1400" dirty="0"/>
              <a:t>azimuthal</a:t>
            </a:r>
          </a:p>
          <a:p>
            <a:pPr lvl="1"/>
            <a:r>
              <a:rPr lang="en-US" sz="1400" dirty="0"/>
              <a:t>cylindrical</a:t>
            </a:r>
          </a:p>
          <a:p>
            <a:pPr lvl="1"/>
            <a:r>
              <a:rPr lang="en-US" sz="1400" dirty="0"/>
              <a:t>conical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F7596-D28F-F149-96A3-D97D5EEB0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reference frame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10BEA-AFCC-2644-A448-4DB8A24AA1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A0E5D-36D5-8240-B115-8FB976B1AA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52849-20AA-6F40-80B5-118EB8AFDBE8}"/>
              </a:ext>
            </a:extLst>
          </p:cNvPr>
          <p:cNvSpPr txBox="1"/>
          <p:nvPr/>
        </p:nvSpPr>
        <p:spPr>
          <a:xfrm>
            <a:off x="5830956" y="4638453"/>
            <a:ext cx="29223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From: </a:t>
            </a:r>
            <a:r>
              <a:rPr lang="en-US" sz="9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https://www.icsm.gov.au/education/fundamentals-mapping/datums/datums-explained-more-detail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A7009-EC9D-B347-8B98-DFC1ACE46878}"/>
              </a:ext>
            </a:extLst>
          </p:cNvPr>
          <p:cNvSpPr txBox="1"/>
          <p:nvPr/>
        </p:nvSpPr>
        <p:spPr>
          <a:xfrm>
            <a:off x="463177" y="3972586"/>
            <a:ext cx="2889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Excellent reference:</a:t>
            </a:r>
          </a:p>
          <a:p>
            <a:r>
              <a:rPr lang="en-US" sz="1400" dirty="0">
                <a:hlinkClick r:id="rId3"/>
              </a:rPr>
              <a:t>https://www.icsm.gov.au/education/fundamentals-mapping/projections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885F5-02DA-6044-B645-CC2300D0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1042058"/>
            <a:ext cx="1498600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5788DA-159C-304D-AAF6-00EE1F7F3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270" y="1994558"/>
            <a:ext cx="3175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27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85632B-EA55-4C4A-A4D7-0E608F969F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reference frame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F04A9B-0F30-FA4E-8277-BB6EDEF9A4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96962" y="1988925"/>
            <a:ext cx="6950075" cy="216647"/>
          </a:xfrm>
        </p:spPr>
        <p:txBody>
          <a:bodyPr/>
          <a:lstStyle/>
          <a:p>
            <a:r>
              <a:rPr lang="en-US" sz="2000" dirty="0"/>
              <a:t>The actual location values (latitude, longitude) will vary depending on the reference frame.</a:t>
            </a:r>
          </a:p>
          <a:p>
            <a:endParaRPr lang="en-US" sz="2000" dirty="0"/>
          </a:p>
          <a:p>
            <a:r>
              <a:rPr lang="en-US" sz="2000" i="1" dirty="0"/>
              <a:t>It is important to make sure all spatial data have the appropriate spatial reference information in the metadata.</a:t>
            </a:r>
          </a:p>
          <a:p>
            <a:endParaRPr lang="en-US" sz="2000" i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5DB1DA-A538-494D-889F-541F922AC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8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3325EA-75F4-C24B-8C0B-EB547B6A9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spatial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9FDEB-BDBA-4849-B30F-6D745B64BD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 am1_intro_to_spatial_data.ipynb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3D0FA-2DD9-0A47-BDE4-3F110EF22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Cericia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398324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403726" cy="1194733"/>
          </a:xfrm>
        </p:spPr>
        <p:txBody>
          <a:bodyPr/>
          <a:lstStyle/>
          <a:p>
            <a:r>
              <a:rPr lang="en-AU" dirty="0"/>
              <a:t>Using spatial data</a:t>
            </a:r>
          </a:p>
        </p:txBody>
      </p:sp>
    </p:spTree>
    <p:extLst>
      <p:ext uri="{BB962C8B-B14F-4D97-AF65-F5344CB8AC3E}">
        <p14:creationId xmlns:p14="http://schemas.microsoft.com/office/powerpoint/2010/main" val="126753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600824" cy="2697438"/>
          </a:xfrm>
        </p:spPr>
        <p:txBody>
          <a:bodyPr/>
          <a:lstStyle/>
          <a:p>
            <a:r>
              <a:rPr lang="en-AU" b="1" dirty="0"/>
              <a:t>R-tree: </a:t>
            </a:r>
            <a:r>
              <a:rPr lang="en-AU" dirty="0"/>
              <a:t>hierarchical data structure in which nearby objects are grouped and represented by their minimal bounding rectangle</a:t>
            </a:r>
          </a:p>
          <a:p>
            <a:r>
              <a:rPr lang="en-AU" dirty="0"/>
              <a:t>Used in spatial data bases for fast querying, e.g., nearest neighbours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Spatial index and selections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1026" name="Picture 2" descr="https://upload.wikimedia.org/wikipedia/commons/thumb/6/6f/R-tree.svg/896px-R-tree.svg.png">
            <a:extLst>
              <a:ext uri="{FF2B5EF4-FFF2-40B4-BE49-F238E27FC236}">
                <a16:creationId xmlns:a16="http://schemas.microsoft.com/office/drawing/2014/main" id="{9BAF5797-E650-8A45-9D7F-DE7195B6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22" y="1286007"/>
            <a:ext cx="4232980" cy="362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AED99-939A-4B47-B621-33F63BD94DE8}"/>
              </a:ext>
            </a:extLst>
          </p:cNvPr>
          <p:cNvSpPr txBox="1"/>
          <p:nvPr/>
        </p:nvSpPr>
        <p:spPr>
          <a:xfrm>
            <a:off x="7035802" y="1067233"/>
            <a:ext cx="187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1128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600824" cy="2697438"/>
          </a:xfrm>
        </p:spPr>
        <p:txBody>
          <a:bodyPr/>
          <a:lstStyle/>
          <a:p>
            <a:r>
              <a:rPr lang="en-AU" dirty="0"/>
              <a:t>Splitting using overlay operations (intersect, union, join)</a:t>
            </a:r>
          </a:p>
          <a:p>
            <a:r>
              <a:rPr lang="en-AU" dirty="0"/>
              <a:t>Joining/dissolving</a:t>
            </a:r>
          </a:p>
          <a:p>
            <a:r>
              <a:rPr lang="en-US" dirty="0"/>
              <a:t>Buffering/ eroding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Geometry operations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AED99-939A-4B47-B621-33F63BD94DE8}"/>
              </a:ext>
            </a:extLst>
          </p:cNvPr>
          <p:cNvSpPr txBox="1"/>
          <p:nvPr/>
        </p:nvSpPr>
        <p:spPr>
          <a:xfrm>
            <a:off x="4419600" y="4869888"/>
            <a:ext cx="187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Wikipedia</a:t>
            </a:r>
          </a:p>
        </p:txBody>
      </p:sp>
      <p:pic>
        <p:nvPicPr>
          <p:cNvPr id="2052" name="Picture 4" descr="https://upload.wikimedia.org/wikipedia/commons/thumb/1/16/Boolean_operations_on_shapes.png/254px-Boolean_operations_on_shapes.png">
            <a:extLst>
              <a:ext uri="{FF2B5EF4-FFF2-40B4-BE49-F238E27FC236}">
                <a16:creationId xmlns:a16="http://schemas.microsoft.com/office/drawing/2014/main" id="{ECAA35A8-4E96-D645-B8D5-42E81C5AF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879049"/>
            <a:ext cx="1811076" cy="42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57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600824" cy="2697438"/>
          </a:xfrm>
        </p:spPr>
        <p:txBody>
          <a:bodyPr/>
          <a:lstStyle/>
          <a:p>
            <a:r>
              <a:rPr lang="en-AU" dirty="0"/>
              <a:t>= Identifying whether a point lies inside or outside of a polygon</a:t>
            </a:r>
          </a:p>
          <a:p>
            <a:r>
              <a:rPr lang="en-AU" dirty="0"/>
              <a:t>Several algorithms exist, the simplest being the Ray casting algorithm</a:t>
            </a:r>
          </a:p>
          <a:p>
            <a:r>
              <a:rPr lang="en-AU" dirty="0"/>
              <a:t>Check how many times a ray starting from the point intersects a polygon’s edge: </a:t>
            </a:r>
          </a:p>
          <a:p>
            <a:pPr lvl="1"/>
            <a:r>
              <a:rPr lang="en-AU" sz="1400" dirty="0"/>
              <a:t>Even = outside</a:t>
            </a:r>
          </a:p>
          <a:p>
            <a:pPr lvl="1"/>
            <a:r>
              <a:rPr lang="en-AU" sz="1400" dirty="0"/>
              <a:t>Odd = inside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Point in polygon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AED99-939A-4B47-B621-33F63BD94DE8}"/>
              </a:ext>
            </a:extLst>
          </p:cNvPr>
          <p:cNvSpPr txBox="1"/>
          <p:nvPr/>
        </p:nvSpPr>
        <p:spPr>
          <a:xfrm>
            <a:off x="6676093" y="3808366"/>
            <a:ext cx="187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Wikipedia</a:t>
            </a:r>
          </a:p>
        </p:txBody>
      </p:sp>
      <p:pic>
        <p:nvPicPr>
          <p:cNvPr id="3074" name="Picture 2" descr="https://upload.wikimedia.org/wikipedia/commons/thumb/c/c9/RecursiveEvenPolygon.svg/640px-RecursiveEvenPolygon.svg.png">
            <a:extLst>
              <a:ext uri="{FF2B5EF4-FFF2-40B4-BE49-F238E27FC236}">
                <a16:creationId xmlns:a16="http://schemas.microsoft.com/office/drawing/2014/main" id="{988F6327-6B6E-9E45-951E-FDEF1D239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50" y="2023452"/>
            <a:ext cx="3926043" cy="17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608D6A4-79F3-2742-8F78-F2B48FBD8BBB}"/>
              </a:ext>
            </a:extLst>
          </p:cNvPr>
          <p:cNvSpPr/>
          <p:nvPr/>
        </p:nvSpPr>
        <p:spPr>
          <a:xfrm>
            <a:off x="4555722" y="2795544"/>
            <a:ext cx="144000" cy="144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70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3863290" cy="2697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= Turn a physical address (e.g., a street name) into geographical coordinates (e.g., latitude and longitude):</a:t>
            </a:r>
          </a:p>
          <a:p>
            <a:r>
              <a:rPr lang="en-AU" dirty="0"/>
              <a:t>Linear geocoding (find a point along a line, e.g. 191 St Georges) – estimate from start and end points of the block. Not as accurate but easy to implement and data is commonly available</a:t>
            </a:r>
          </a:p>
          <a:p>
            <a:r>
              <a:rPr lang="en-AU" sz="1400" dirty="0"/>
              <a:t>Area geocoding (find a point in a polygon) – much more accurate but requires lots more data</a:t>
            </a: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Geocoding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473DA-041C-0742-A422-BF71D242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35" y="2921942"/>
            <a:ext cx="4123266" cy="1948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23ACF7-CC31-9543-A9FE-D30532E7B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43" y="1739095"/>
            <a:ext cx="3702050" cy="67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13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3782708" cy="269743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AU" dirty="0"/>
              <a:t>Generally, we don’t just want to do this ourselves – use an API!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AU" dirty="0"/>
              <a:t>See for instance </a:t>
            </a:r>
            <a:r>
              <a:rPr lang="en-AU" dirty="0">
                <a:hlinkClick r:id="rId2"/>
              </a:rPr>
              <a:t>scipy.spatial</a:t>
            </a:r>
            <a:r>
              <a:rPr lang="en-AU" dirty="0"/>
              <a:t>, </a:t>
            </a:r>
            <a:r>
              <a:rPr lang="en-AU" dirty="0">
                <a:hlinkClick r:id="rId3"/>
              </a:rPr>
              <a:t>shapely</a:t>
            </a:r>
            <a:r>
              <a:rPr lang="en-AU" dirty="0"/>
              <a:t>, or </a:t>
            </a:r>
            <a:r>
              <a:rPr lang="en-AU" dirty="0">
                <a:hlinkClick r:id="rId4"/>
              </a:rPr>
              <a:t>geopy</a:t>
            </a:r>
            <a:r>
              <a:rPr lang="en-AU" dirty="0"/>
              <a:t>  in Python</a:t>
            </a: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Actual use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2C60C-A4BA-8B45-AC38-8B722986B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117" y="859117"/>
            <a:ext cx="4245883" cy="42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9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6191623" cy="26974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Open </a:t>
            </a:r>
            <a:r>
              <a:rPr lang="en-AU" b="1" dirty="0"/>
              <a:t>am2_geospatial_data_processing.ipynb </a:t>
            </a:r>
            <a:r>
              <a:rPr lang="en-AU" dirty="0"/>
              <a:t>and go through the notebook</a:t>
            </a: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spatial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Exercise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37A8E19-C57B-794C-993D-41A1B2CC8C35}"/>
              </a:ext>
            </a:extLst>
          </p:cNvPr>
          <p:cNvSpPr txBox="1">
            <a:spLocks/>
          </p:cNvSpPr>
          <p:nvPr/>
        </p:nvSpPr>
        <p:spPr>
          <a:xfrm>
            <a:off x="1635763" y="157407"/>
            <a:ext cx="6509295" cy="447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dirty="0"/>
              <a:t>Program Timeline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1703C15-7DD3-6743-B73A-DE51393F0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8" y="88503"/>
            <a:ext cx="970491" cy="685798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21AF299C-4DBC-8348-B3CA-B7BDDEF4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985"/>
            <a:ext cx="9144000" cy="3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36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AB6F8-4B2F-304D-8C4C-C241A3CAC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6496423" cy="179496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AU" b="1" dirty="0"/>
              <a:t>Tobler's first law of geography:</a:t>
            </a:r>
          </a:p>
          <a:p>
            <a:pPr marL="0" indent="0">
              <a:buNone/>
            </a:pPr>
            <a:r>
              <a:rPr lang="en-AU" dirty="0"/>
              <a:t>	“Everything is related to everything else,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AU" dirty="0"/>
              <a:t> 	  but near things are more related than distant things.”</a:t>
            </a:r>
          </a:p>
          <a:p>
            <a:r>
              <a:rPr lang="en-AU" dirty="0"/>
              <a:t>To predict in space, each location is treated as a variable (same principle in time), and those variables are dependent.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Why do we worry about space at all?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AB6F8-4B2F-304D-8C4C-C241A3CAC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3044951"/>
          </a:xfrm>
        </p:spPr>
        <p:txBody>
          <a:bodyPr>
            <a:normAutofit/>
          </a:bodyPr>
          <a:lstStyle/>
          <a:p>
            <a:r>
              <a:rPr lang="en-US" dirty="0"/>
              <a:t>Mathematical formulation of the first law of geography</a:t>
            </a:r>
          </a:p>
          <a:p>
            <a:pPr>
              <a:spcAft>
                <a:spcPts val="1200"/>
              </a:spcAft>
            </a:pPr>
            <a:r>
              <a:rPr lang="en-AU" dirty="0"/>
              <a:t>Defines how the correlation between two locations changes with distance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US" dirty="0"/>
              <a:t>Variogram in </a:t>
            </a:r>
            <a:r>
              <a:rPr lang="en-US" dirty="0" err="1"/>
              <a:t>geostatistics</a:t>
            </a:r>
            <a:r>
              <a:rPr lang="en-US" dirty="0"/>
              <a:t>, kernel in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Covariance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68BA3C-4959-F04D-945E-F833511AE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66" y="2338501"/>
            <a:ext cx="5469467" cy="2067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9BA6C-D2C4-524E-8371-E66A6FC4BA79}"/>
              </a:ext>
            </a:extLst>
          </p:cNvPr>
          <p:cNvSpPr txBox="1"/>
          <p:nvPr/>
        </p:nvSpPr>
        <p:spPr>
          <a:xfrm>
            <a:off x="6506758" y="4405638"/>
            <a:ext cx="2467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Rasmussen and Williams (2006)</a:t>
            </a:r>
          </a:p>
        </p:txBody>
      </p:sp>
    </p:spTree>
    <p:extLst>
      <p:ext uri="{BB962C8B-B14F-4D97-AF65-F5344CB8AC3E}">
        <p14:creationId xmlns:p14="http://schemas.microsoft.com/office/powerpoint/2010/main" val="1658615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AB6F8-4B2F-304D-8C4C-C241A3CAC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4275668" cy="2968372"/>
          </a:xfrm>
        </p:spPr>
        <p:txBody>
          <a:bodyPr/>
          <a:lstStyle/>
          <a:p>
            <a:r>
              <a:rPr lang="en-US" dirty="0"/>
              <a:t>Supervised method for regression and classification that uses a covariance function to reproduce spatial continuity</a:t>
            </a:r>
          </a:p>
          <a:p>
            <a:r>
              <a:rPr lang="en-US" dirty="0"/>
              <a:t>Can fit data and provide prediction uncertainty</a:t>
            </a:r>
          </a:p>
          <a:p>
            <a:r>
              <a:rPr lang="en-US" dirty="0"/>
              <a:t>But computationally demanding</a:t>
            </a:r>
          </a:p>
          <a:p>
            <a:r>
              <a:rPr lang="en-US" dirty="0"/>
              <a:t>Equivalent to kriging in </a:t>
            </a:r>
            <a:r>
              <a:rPr lang="en-US" dirty="0" err="1"/>
              <a:t>geostatistics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Gaussian processes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9218" name="Picture 2" descr="../../_images/sphx_glr_plot_gpr_prior_posterior_001.png">
            <a:extLst>
              <a:ext uri="{FF2B5EF4-FFF2-40B4-BE49-F238E27FC236}">
                <a16:creationId xmlns:a16="http://schemas.microsoft.com/office/drawing/2014/main" id="{2AFAD0E8-6A38-3642-9065-80A0701D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33" y="867833"/>
            <a:ext cx="4275667" cy="427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3046-7F8F-AB43-9AE6-21BF70D855CE}"/>
              </a:ext>
            </a:extLst>
          </p:cNvPr>
          <p:cNvSpPr txBox="1"/>
          <p:nvPr/>
        </p:nvSpPr>
        <p:spPr>
          <a:xfrm>
            <a:off x="2400426" y="4321564"/>
            <a:ext cx="2467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Scikit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-Learn documentation</a:t>
            </a:r>
          </a:p>
        </p:txBody>
      </p:sp>
    </p:spTree>
    <p:extLst>
      <p:ext uri="{BB962C8B-B14F-4D97-AF65-F5344CB8AC3E}">
        <p14:creationId xmlns:p14="http://schemas.microsoft.com/office/powerpoint/2010/main" val="828755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AB6F8-4B2F-304D-8C4C-C241A3CACF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4275668" cy="2968372"/>
          </a:xfrm>
        </p:spPr>
        <p:txBody>
          <a:bodyPr/>
          <a:lstStyle/>
          <a:p>
            <a:r>
              <a:rPr lang="en-US" dirty="0"/>
              <a:t>Supervised method for regression and classification that uses a covariance function to reproduce spatial continuity</a:t>
            </a:r>
          </a:p>
          <a:p>
            <a:r>
              <a:rPr lang="en-US" dirty="0"/>
              <a:t>Can fit data and provide prediction uncertainty</a:t>
            </a:r>
          </a:p>
          <a:p>
            <a:r>
              <a:rPr lang="en-US" dirty="0"/>
              <a:t>But computationally demanding</a:t>
            </a:r>
          </a:p>
          <a:p>
            <a:r>
              <a:rPr lang="en-US" dirty="0"/>
              <a:t>Equivalent to kriging in </a:t>
            </a:r>
            <a:r>
              <a:rPr lang="en-US" dirty="0" err="1"/>
              <a:t>geostatistics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Spatial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Gaussian processes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93046-7F8F-AB43-9AE6-21BF70D855CE}"/>
              </a:ext>
            </a:extLst>
          </p:cNvPr>
          <p:cNvSpPr txBox="1"/>
          <p:nvPr/>
        </p:nvSpPr>
        <p:spPr>
          <a:xfrm>
            <a:off x="2807889" y="4321564"/>
            <a:ext cx="2467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Rgeostats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4D61D-D355-4041-9531-31A525E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83" y="971250"/>
            <a:ext cx="3031875" cy="19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AC0E8-E403-8049-94B1-0A785410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84" y="3098453"/>
            <a:ext cx="303187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260216" cy="1194733"/>
          </a:xfrm>
        </p:spPr>
        <p:txBody>
          <a:bodyPr/>
          <a:lstStyle/>
          <a:p>
            <a:r>
              <a:rPr lang="en-US" dirty="0"/>
              <a:t>Takeaways</a:t>
            </a:r>
            <a:endParaRPr lang="en-US" dirty="0">
              <a:latin typeface="Interstate-Regular"/>
              <a:cs typeface="Interstate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8304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ECA1F-3F6F-4397-980E-6AD604F78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8434639" cy="295482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covered the basic concepts of spatial data: space, location and distance, and the different methods we use to talk about these concepts, including absolute, relative, topological and cognitive measures.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covered the basics of spatial data analysis, including geometry operations, spatial indices, and geocoding.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covered how spatial processing can form part of a larger machine learning or data science pipeline, particularly as a feature generator for machine learning algorithms.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covered how to design an effective pitch that considers the audience, communication styles and content structure.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Takeaways From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Today we've: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76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ECA1F-3F6F-4397-980E-6AD604F78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8217648" cy="3093158"/>
          </a:xfrm>
        </p:spPr>
        <p:txBody>
          <a:bodyPr>
            <a:normAutofit/>
          </a:bodyPr>
          <a:lstStyle/>
          <a:p>
            <a:r>
              <a:rPr lang="en-AU" sz="1600" b="1" dirty="0"/>
              <a:t>Resources &amp; Tasks</a:t>
            </a:r>
            <a:endParaRPr lang="en-AU" sz="1600" dirty="0"/>
          </a:p>
          <a:p>
            <a:endParaRPr lang="en-AU" sz="1600" dirty="0"/>
          </a:p>
          <a:p>
            <a:r>
              <a:rPr lang="en-AU" sz="1600" dirty="0"/>
              <a:t>Reflections, questions and Issues: </a:t>
            </a:r>
            <a:r>
              <a:rPr lang="en-AU" sz="1600" b="1" dirty="0"/>
              <a:t>Teams</a:t>
            </a:r>
            <a:r>
              <a:rPr lang="en-AU" sz="1600" dirty="0"/>
              <a:t> </a:t>
            </a:r>
          </a:p>
          <a:p>
            <a:endParaRPr lang="en-AU" sz="1600" dirty="0"/>
          </a:p>
          <a:p>
            <a:r>
              <a:rPr lang="en-AU" sz="1600" dirty="0"/>
              <a:t>The afternoon is time to work on your </a:t>
            </a:r>
            <a:r>
              <a:rPr lang="en-AU" sz="1600" b="1" dirty="0"/>
              <a:t>project pitch</a:t>
            </a:r>
            <a:r>
              <a:rPr lang="en-AU" sz="1600" dirty="0"/>
              <a:t> and any questions you might have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Q&amp;A, Issues &amp; Announcements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sz="1600"/>
              <a:t>Before we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Cericia</a:t>
            </a:r>
            <a:r>
              <a:rPr lang="en-US"/>
              <a:t> Martinez &amp; Guillaume </a:t>
            </a:r>
            <a:r>
              <a:rPr lang="en-US" err="1"/>
              <a:t>Rongier</a:t>
            </a:r>
            <a:r>
              <a:rPr lang="en-US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65791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Content for Today using Binder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Cericia</a:t>
            </a:r>
            <a:r>
              <a:rPr lang="en-US"/>
              <a:t> Martinez &amp; Guillaume </a:t>
            </a:r>
            <a:r>
              <a:rPr lang="en-US" err="1"/>
              <a:t>Rongier</a:t>
            </a:r>
            <a:r>
              <a:rPr lang="en-US"/>
              <a:t> | CSIRO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E8480-E14C-4522-AC25-3E533D21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272" t="100000" r="16555" b="-3601"/>
          <a:stretch>
            <a:fillRect/>
          </a:stretch>
        </p:blipFill>
        <p:spPr>
          <a:xfrm>
            <a:off x="5571534" y="4617440"/>
            <a:ext cx="1724520" cy="95963"/>
          </a:xfrm>
          <a:custGeom>
            <a:avLst/>
            <a:gdLst>
              <a:gd name="connsiteX0" fmla="*/ 0 w 1724520"/>
              <a:gd name="connsiteY0" fmla="*/ 0 h 95963"/>
              <a:gd name="connsiteX1" fmla="*/ 1724520 w 1724520"/>
              <a:gd name="connsiteY1" fmla="*/ 0 h 95963"/>
              <a:gd name="connsiteX2" fmla="*/ 1717157 w 1724520"/>
              <a:gd name="connsiteY2" fmla="*/ 36468 h 95963"/>
              <a:gd name="connsiteX3" fmla="*/ 1627400 w 1724520"/>
              <a:gd name="connsiteY3" fmla="*/ 95963 h 95963"/>
              <a:gd name="connsiteX4" fmla="*/ 97119 w 1724520"/>
              <a:gd name="connsiteY4" fmla="*/ 95963 h 95963"/>
              <a:gd name="connsiteX5" fmla="*/ 7362 w 1724520"/>
              <a:gd name="connsiteY5" fmla="*/ 36468 h 95963"/>
              <a:gd name="connsiteX6" fmla="*/ 0 w 1724520"/>
              <a:gd name="connsiteY6" fmla="*/ 0 h 95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4520" h="95963">
                <a:moveTo>
                  <a:pt x="0" y="0"/>
                </a:moveTo>
                <a:lnTo>
                  <a:pt x="1724520" y="0"/>
                </a:lnTo>
                <a:lnTo>
                  <a:pt x="1717157" y="36468"/>
                </a:lnTo>
                <a:cubicBezTo>
                  <a:pt x="1702369" y="71431"/>
                  <a:pt x="1667749" y="95963"/>
                  <a:pt x="1627400" y="95963"/>
                </a:cubicBezTo>
                <a:lnTo>
                  <a:pt x="97119" y="95963"/>
                </a:lnTo>
                <a:cubicBezTo>
                  <a:pt x="56770" y="95963"/>
                  <a:pt x="22150" y="71431"/>
                  <a:pt x="7362" y="36468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1075B-99F3-4E65-9306-FA5848644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04925" y="1623994"/>
            <a:ext cx="5271864" cy="3076445"/>
          </a:xfrm>
          <a:custGeom>
            <a:avLst/>
            <a:gdLst>
              <a:gd name="connsiteX0" fmla="*/ 0 w 5934150"/>
              <a:gd name="connsiteY0" fmla="*/ 0 h 3462928"/>
              <a:gd name="connsiteX1" fmla="*/ 5934150 w 5934150"/>
              <a:gd name="connsiteY1" fmla="*/ 0 h 3462928"/>
              <a:gd name="connsiteX2" fmla="*/ 5934150 w 5934150"/>
              <a:gd name="connsiteY2" fmla="*/ 3462928 h 3462928"/>
              <a:gd name="connsiteX3" fmla="*/ 1307957 w 5934150"/>
              <a:gd name="connsiteY3" fmla="*/ 3462928 h 3462928"/>
              <a:gd name="connsiteX4" fmla="*/ 1307957 w 5934150"/>
              <a:gd name="connsiteY4" fmla="*/ 3149871 h 3462928"/>
              <a:gd name="connsiteX5" fmla="*/ 1228623 w 5934150"/>
              <a:gd name="connsiteY5" fmla="*/ 3070537 h 3462928"/>
              <a:gd name="connsiteX6" fmla="*/ 369197 w 5934150"/>
              <a:gd name="connsiteY6" fmla="*/ 3070537 h 3462928"/>
              <a:gd name="connsiteX7" fmla="*/ 289863 w 5934150"/>
              <a:gd name="connsiteY7" fmla="*/ 3149871 h 3462928"/>
              <a:gd name="connsiteX8" fmla="*/ 289863 w 5934150"/>
              <a:gd name="connsiteY8" fmla="*/ 3462928 h 3462928"/>
              <a:gd name="connsiteX9" fmla="*/ 0 w 5934150"/>
              <a:gd name="connsiteY9" fmla="*/ 3462928 h 3462928"/>
              <a:gd name="connsiteX10" fmla="*/ 0 w 5934150"/>
              <a:gd name="connsiteY10" fmla="*/ 0 h 346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34150" h="3462928">
                <a:moveTo>
                  <a:pt x="0" y="0"/>
                </a:moveTo>
                <a:lnTo>
                  <a:pt x="5934150" y="0"/>
                </a:lnTo>
                <a:lnTo>
                  <a:pt x="5934150" y="3462928"/>
                </a:lnTo>
                <a:lnTo>
                  <a:pt x="1307957" y="3462928"/>
                </a:lnTo>
                <a:lnTo>
                  <a:pt x="1307957" y="3149871"/>
                </a:lnTo>
                <a:cubicBezTo>
                  <a:pt x="1307957" y="3106056"/>
                  <a:pt x="1272438" y="3070537"/>
                  <a:pt x="1228623" y="3070537"/>
                </a:cubicBezTo>
                <a:lnTo>
                  <a:pt x="369197" y="3070537"/>
                </a:lnTo>
                <a:cubicBezTo>
                  <a:pt x="325382" y="3070537"/>
                  <a:pt x="289863" y="3106056"/>
                  <a:pt x="289863" y="3149871"/>
                </a:cubicBezTo>
                <a:lnTo>
                  <a:pt x="289863" y="3462928"/>
                </a:lnTo>
                <a:lnTo>
                  <a:pt x="0" y="34629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77A536-CC68-4C35-994D-72EBCD0225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85" t="88669" r="77959"/>
          <a:stretch>
            <a:fillRect/>
          </a:stretch>
        </p:blipFill>
        <p:spPr>
          <a:xfrm>
            <a:off x="1894788" y="4351843"/>
            <a:ext cx="904469" cy="348598"/>
          </a:xfrm>
          <a:custGeom>
            <a:avLst/>
            <a:gdLst>
              <a:gd name="connsiteX0" fmla="*/ 79334 w 1018094"/>
              <a:gd name="connsiteY0" fmla="*/ 0 h 392391"/>
              <a:gd name="connsiteX1" fmla="*/ 938760 w 1018094"/>
              <a:gd name="connsiteY1" fmla="*/ 0 h 392391"/>
              <a:gd name="connsiteX2" fmla="*/ 1018094 w 1018094"/>
              <a:gd name="connsiteY2" fmla="*/ 79334 h 392391"/>
              <a:gd name="connsiteX3" fmla="*/ 1018094 w 1018094"/>
              <a:gd name="connsiteY3" fmla="*/ 392391 h 392391"/>
              <a:gd name="connsiteX4" fmla="*/ 0 w 1018094"/>
              <a:gd name="connsiteY4" fmla="*/ 392391 h 392391"/>
              <a:gd name="connsiteX5" fmla="*/ 0 w 1018094"/>
              <a:gd name="connsiteY5" fmla="*/ 79334 h 392391"/>
              <a:gd name="connsiteX6" fmla="*/ 79334 w 1018094"/>
              <a:gd name="connsiteY6" fmla="*/ 0 h 3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8094" h="392391">
                <a:moveTo>
                  <a:pt x="79334" y="0"/>
                </a:moveTo>
                <a:lnTo>
                  <a:pt x="938760" y="0"/>
                </a:lnTo>
                <a:cubicBezTo>
                  <a:pt x="982575" y="0"/>
                  <a:pt x="1018094" y="35519"/>
                  <a:pt x="1018094" y="79334"/>
                </a:cubicBezTo>
                <a:lnTo>
                  <a:pt x="1018094" y="392391"/>
                </a:lnTo>
                <a:lnTo>
                  <a:pt x="0" y="392391"/>
                </a:lnTo>
                <a:lnTo>
                  <a:pt x="0" y="79334"/>
                </a:lnTo>
                <a:cubicBezTo>
                  <a:pt x="0" y="35519"/>
                  <a:pt x="35519" y="0"/>
                  <a:pt x="79334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176" y="1236324"/>
            <a:ext cx="6950075" cy="216647"/>
          </a:xfrm>
        </p:spPr>
        <p:txBody>
          <a:bodyPr/>
          <a:lstStyle/>
          <a:p>
            <a:r>
              <a:rPr lang="en-AU" dirty="0">
                <a:hlinkClick r:id="rId8"/>
              </a:rPr>
              <a:t>github.com  /  core-skills  /  13-spatial-data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733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GitHub – Program Notes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176" y="1261724"/>
            <a:ext cx="6950075" cy="216647"/>
          </a:xfrm>
        </p:spPr>
        <p:txBody>
          <a:bodyPr/>
          <a:lstStyle/>
          <a:p>
            <a:r>
              <a:rPr lang="en-AU" dirty="0">
                <a:hlinkClick r:id="rId4"/>
              </a:rPr>
              <a:t>github.com  /  core-skills  /  13-spatial-data  /  program  /  00_overview.md</a:t>
            </a:r>
            <a:endParaRPr lang="en-AU" dirty="0">
              <a:hlinkClick r:id="" action="ppaction://noaction"/>
            </a:endParaRPr>
          </a:p>
          <a:p>
            <a:endParaRPr lang="en-AU" dirty="0">
              <a:hlinkClick r:id="" action="ppaction://noactio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Cericia</a:t>
            </a:r>
            <a:r>
              <a:rPr lang="en-US"/>
              <a:t> Martinez &amp; Guillaume </a:t>
            </a:r>
            <a:r>
              <a:rPr lang="en-US" err="1"/>
              <a:t>Rongier</a:t>
            </a:r>
            <a:r>
              <a:rPr lang="en-US"/>
              <a:t> | CSIRO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6B160-60D2-44D4-9A96-BB1FC7E3B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669" y="1709491"/>
            <a:ext cx="4966663" cy="29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9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Binder Backup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Cericia</a:t>
            </a:r>
            <a:r>
              <a:rPr lang="en-US"/>
              <a:t> Martinez &amp; Guillaume </a:t>
            </a:r>
            <a:r>
              <a:rPr lang="en-US" err="1"/>
              <a:t>Rongier</a:t>
            </a:r>
            <a:r>
              <a:rPr lang="en-US"/>
              <a:t> | CSIRO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20DAE7-D893-41C1-B4AF-764A8734E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604925" y="1237512"/>
            <a:ext cx="5934150" cy="3462928"/>
          </a:xfrm>
          <a:custGeom>
            <a:avLst/>
            <a:gdLst>
              <a:gd name="connsiteX0" fmla="*/ 0 w 5934150"/>
              <a:gd name="connsiteY0" fmla="*/ 0 h 3462928"/>
              <a:gd name="connsiteX1" fmla="*/ 5934150 w 5934150"/>
              <a:gd name="connsiteY1" fmla="*/ 0 h 3462928"/>
              <a:gd name="connsiteX2" fmla="*/ 5934150 w 5934150"/>
              <a:gd name="connsiteY2" fmla="*/ 3462928 h 3462928"/>
              <a:gd name="connsiteX3" fmla="*/ 1307957 w 5934150"/>
              <a:gd name="connsiteY3" fmla="*/ 3462928 h 3462928"/>
              <a:gd name="connsiteX4" fmla="*/ 1307957 w 5934150"/>
              <a:gd name="connsiteY4" fmla="*/ 3149871 h 3462928"/>
              <a:gd name="connsiteX5" fmla="*/ 1228623 w 5934150"/>
              <a:gd name="connsiteY5" fmla="*/ 3070537 h 3462928"/>
              <a:gd name="connsiteX6" fmla="*/ 369197 w 5934150"/>
              <a:gd name="connsiteY6" fmla="*/ 3070537 h 3462928"/>
              <a:gd name="connsiteX7" fmla="*/ 289863 w 5934150"/>
              <a:gd name="connsiteY7" fmla="*/ 3149871 h 3462928"/>
              <a:gd name="connsiteX8" fmla="*/ 289863 w 5934150"/>
              <a:gd name="connsiteY8" fmla="*/ 3462928 h 3462928"/>
              <a:gd name="connsiteX9" fmla="*/ 0 w 5934150"/>
              <a:gd name="connsiteY9" fmla="*/ 3462928 h 3462928"/>
              <a:gd name="connsiteX10" fmla="*/ 0 w 5934150"/>
              <a:gd name="connsiteY10" fmla="*/ 0 h 346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34150" h="3462928">
                <a:moveTo>
                  <a:pt x="0" y="0"/>
                </a:moveTo>
                <a:lnTo>
                  <a:pt x="5934150" y="0"/>
                </a:lnTo>
                <a:lnTo>
                  <a:pt x="5934150" y="3462928"/>
                </a:lnTo>
                <a:lnTo>
                  <a:pt x="1307957" y="3462928"/>
                </a:lnTo>
                <a:lnTo>
                  <a:pt x="1307957" y="3149871"/>
                </a:lnTo>
                <a:cubicBezTo>
                  <a:pt x="1307957" y="3106056"/>
                  <a:pt x="1272438" y="3070537"/>
                  <a:pt x="1228623" y="3070537"/>
                </a:cubicBezTo>
                <a:lnTo>
                  <a:pt x="369197" y="3070537"/>
                </a:lnTo>
                <a:cubicBezTo>
                  <a:pt x="325382" y="3070537"/>
                  <a:pt x="289863" y="3106056"/>
                  <a:pt x="289863" y="3149871"/>
                </a:cubicBezTo>
                <a:lnTo>
                  <a:pt x="289863" y="3462928"/>
                </a:lnTo>
                <a:lnTo>
                  <a:pt x="0" y="346292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A325D2-7AAA-42E0-AD34-9323952D4B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5" t="100000" r="77959" b="-2414"/>
          <a:stretch>
            <a:fillRect/>
          </a:stretch>
        </p:blipFill>
        <p:spPr>
          <a:xfrm>
            <a:off x="1894788" y="4700440"/>
            <a:ext cx="1018094" cy="83606"/>
          </a:xfrm>
          <a:custGeom>
            <a:avLst/>
            <a:gdLst>
              <a:gd name="connsiteX0" fmla="*/ 0 w 1018094"/>
              <a:gd name="connsiteY0" fmla="*/ 0 h 83606"/>
              <a:gd name="connsiteX1" fmla="*/ 1018094 w 1018094"/>
              <a:gd name="connsiteY1" fmla="*/ 0 h 83606"/>
              <a:gd name="connsiteX2" fmla="*/ 1018094 w 1018094"/>
              <a:gd name="connsiteY2" fmla="*/ 4272 h 83606"/>
              <a:gd name="connsiteX3" fmla="*/ 938760 w 1018094"/>
              <a:gd name="connsiteY3" fmla="*/ 83606 h 83606"/>
              <a:gd name="connsiteX4" fmla="*/ 79334 w 1018094"/>
              <a:gd name="connsiteY4" fmla="*/ 83606 h 83606"/>
              <a:gd name="connsiteX5" fmla="*/ 0 w 1018094"/>
              <a:gd name="connsiteY5" fmla="*/ 4272 h 83606"/>
              <a:gd name="connsiteX6" fmla="*/ 0 w 1018094"/>
              <a:gd name="connsiteY6" fmla="*/ 0 h 8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8094" h="83606">
                <a:moveTo>
                  <a:pt x="0" y="0"/>
                </a:moveTo>
                <a:lnTo>
                  <a:pt x="1018094" y="0"/>
                </a:lnTo>
                <a:lnTo>
                  <a:pt x="1018094" y="4272"/>
                </a:lnTo>
                <a:cubicBezTo>
                  <a:pt x="1018094" y="48087"/>
                  <a:pt x="982575" y="83606"/>
                  <a:pt x="938760" y="83606"/>
                </a:cubicBezTo>
                <a:lnTo>
                  <a:pt x="79334" y="83606"/>
                </a:lnTo>
                <a:cubicBezTo>
                  <a:pt x="35519" y="83606"/>
                  <a:pt x="0" y="48087"/>
                  <a:pt x="0" y="4272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D6F1D2-C51F-4E33-8EFC-2AF8E23C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85" t="88669" r="77959"/>
          <a:stretch>
            <a:fillRect/>
          </a:stretch>
        </p:blipFill>
        <p:spPr>
          <a:xfrm>
            <a:off x="1894788" y="4308050"/>
            <a:ext cx="1018094" cy="392391"/>
          </a:xfrm>
          <a:custGeom>
            <a:avLst/>
            <a:gdLst>
              <a:gd name="connsiteX0" fmla="*/ 79334 w 1018094"/>
              <a:gd name="connsiteY0" fmla="*/ 0 h 392391"/>
              <a:gd name="connsiteX1" fmla="*/ 938760 w 1018094"/>
              <a:gd name="connsiteY1" fmla="*/ 0 h 392391"/>
              <a:gd name="connsiteX2" fmla="*/ 1018094 w 1018094"/>
              <a:gd name="connsiteY2" fmla="*/ 79334 h 392391"/>
              <a:gd name="connsiteX3" fmla="*/ 1018094 w 1018094"/>
              <a:gd name="connsiteY3" fmla="*/ 392391 h 392391"/>
              <a:gd name="connsiteX4" fmla="*/ 0 w 1018094"/>
              <a:gd name="connsiteY4" fmla="*/ 392391 h 392391"/>
              <a:gd name="connsiteX5" fmla="*/ 0 w 1018094"/>
              <a:gd name="connsiteY5" fmla="*/ 79334 h 392391"/>
              <a:gd name="connsiteX6" fmla="*/ 79334 w 1018094"/>
              <a:gd name="connsiteY6" fmla="*/ 0 h 3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8094" h="392391">
                <a:moveTo>
                  <a:pt x="79334" y="0"/>
                </a:moveTo>
                <a:lnTo>
                  <a:pt x="938760" y="0"/>
                </a:lnTo>
                <a:cubicBezTo>
                  <a:pt x="982575" y="0"/>
                  <a:pt x="1018094" y="35519"/>
                  <a:pt x="1018094" y="79334"/>
                </a:cubicBezTo>
                <a:lnTo>
                  <a:pt x="1018094" y="392391"/>
                </a:lnTo>
                <a:lnTo>
                  <a:pt x="0" y="392391"/>
                </a:lnTo>
                <a:lnTo>
                  <a:pt x="0" y="79334"/>
                </a:lnTo>
                <a:cubicBezTo>
                  <a:pt x="0" y="35519"/>
                  <a:pt x="35519" y="0"/>
                  <a:pt x="79334" y="0"/>
                </a:cubicBezTo>
                <a:close/>
              </a:path>
            </a:pathLst>
          </a:custGeom>
          <a:ln w="381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31556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BC39381D-85D2-4EA8-9408-1102486D7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05618" y="1612095"/>
            <a:ext cx="7182782" cy="11221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Extract geospatial features for data science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Present the practical strategies for using geospatial data.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05618" y="3090250"/>
            <a:ext cx="7182782" cy="192625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Understand vector and raster geospatial formats with feature extraction.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Understand projections and geocoding.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Understand how to manipulate spatial data sets.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605618" y="525845"/>
            <a:ext cx="6602941" cy="4476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 13</a:t>
            </a:r>
          </a:p>
        </p:txBody>
      </p:sp>
    </p:spTree>
    <p:extLst>
      <p:ext uri="{BB962C8B-B14F-4D97-AF65-F5344CB8AC3E}">
        <p14:creationId xmlns:p14="http://schemas.microsoft.com/office/powerpoint/2010/main" val="232877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5" y="1741208"/>
            <a:ext cx="7177242" cy="11947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Introduction to spatial data</a:t>
            </a:r>
          </a:p>
        </p:txBody>
      </p:sp>
    </p:spTree>
    <p:extLst>
      <p:ext uri="{BB962C8B-B14F-4D97-AF65-F5344CB8AC3E}">
        <p14:creationId xmlns:p14="http://schemas.microsoft.com/office/powerpoint/2010/main" val="19554733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FFB2887E109479714270EF09F4F34" ma:contentTypeVersion="13" ma:contentTypeDescription="Create a new document." ma:contentTypeScope="" ma:versionID="5fd48578320396e31fda12c420ae8e5c">
  <xsd:schema xmlns:xsd="http://www.w3.org/2001/XMLSchema" xmlns:xs="http://www.w3.org/2001/XMLSchema" xmlns:p="http://schemas.microsoft.com/office/2006/metadata/properties" xmlns:ns3="d731c216-4847-40b9-9cc1-07675d6a1b95" xmlns:ns4="850cd0c5-34cb-451e-bc90-918567b3d760" targetNamespace="http://schemas.microsoft.com/office/2006/metadata/properties" ma:root="true" ma:fieldsID="fb0bc421c49a835be084194873b0a293" ns3:_="" ns4:_="">
    <xsd:import namespace="d731c216-4847-40b9-9cc1-07675d6a1b95"/>
    <xsd:import namespace="850cd0c5-34cb-451e-bc90-918567b3d7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1c216-4847-40b9-9cc1-07675d6a1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cd0c5-34cb-451e-bc90-918567b3d76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CF177D-0B3B-4EE6-9EDC-2D42F3A5D4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AB6825-D336-4856-9384-DFD3C1BB9CAA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d731c216-4847-40b9-9cc1-07675d6a1b95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850cd0c5-34cb-451e-bc90-918567b3d760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ED8F404-C9E5-412A-B5A3-41D9C5569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1c216-4847-40b9-9cc1-07675d6a1b95"/>
    <ds:schemaRef ds:uri="850cd0c5-34cb-451e-bc90-918567b3d7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Powerpoint-1.thmx</Template>
  <TotalTime>5811</TotalTime>
  <Words>1604</Words>
  <Application>Microsoft Macintosh PowerPoint</Application>
  <PresentationFormat>On-screen Show (16:9)</PresentationFormat>
  <Paragraphs>265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Interstate-Regular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Tamryn Barker</cp:lastModifiedBy>
  <cp:revision>211</cp:revision>
  <dcterms:created xsi:type="dcterms:W3CDTF">2020-01-22T07:55:46Z</dcterms:created>
  <dcterms:modified xsi:type="dcterms:W3CDTF">2022-03-16T00:33:10Z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0x0101006CBFFB2887E109479714270EF09F4F34</vt:lpwstr>
  </property>
</Properties>
</file>